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LangGraph: A Modern Guide to Graph-Based Agent Workflows" id="{58E75255-BF81-40A4-B588-E9ED1054E876}">
          <p14:sldIdLst>
            <p14:sldId id="2561"/>
            <p14:sldId id="2562"/>
          </p14:sldIdLst>
        </p14:section>
        <p14:section name="Introduction and Program Overview" id="{2DB569BC-06CE-492B-9F49-30384B434110}">
          <p14:sldIdLst>
            <p14:sldId id="2563"/>
            <p14:sldId id="2564"/>
            <p14:sldId id="2565"/>
            <p14:sldId id="2566"/>
          </p14:sldIdLst>
        </p14:section>
        <p14:section name="Fundamental Concepts and Workflow Automation" id="{9AE8DF78-C012-4257-9FFB-FCA4369A5D1B}">
          <p14:sldIdLst>
            <p14:sldId id="2567"/>
            <p14:sldId id="2568"/>
            <p14:sldId id="2569"/>
            <p14:sldId id="2570"/>
          </p14:sldIdLst>
        </p14:section>
        <p14:section name="Data Structures and Workflow Management" id="{B785884E-AC82-40F1-A9A2-CC233BAEA4F4}">
          <p14:sldIdLst>
            <p14:sldId id="2571"/>
            <p14:sldId id="2572"/>
            <p14:sldId id="2573"/>
            <p14:sldId id="2574"/>
          </p14:sldIdLst>
        </p14:section>
        <p14:section name="Learning Experience and Career Advancement" id="{D0602B1F-96EC-4F9B-893F-9836CE775B69}">
          <p14:sldIdLst>
            <p14:sldId id="2575"/>
            <p14:sldId id="2576"/>
            <p14:sldId id="2577"/>
            <p14:sldId id="2578"/>
          </p14:sldIdLst>
        </p14:section>
        <p14:section name="Certification and Program Benefits" id="{C078E307-D8F9-4DEA-A046-88C16D9E0C82}">
          <p14:sldIdLst>
            <p14:sldId id="2579"/>
            <p14:sldId id="2580"/>
            <p14:sldId id="2581"/>
            <p14:sldId id="2582"/>
          </p14:sldIdLst>
        </p14:section>
        <p14:section name="Conclusion" id="{7892EA81-582B-455F-911E-CB724371C893}">
          <p14:sldIdLst>
            <p14:sldId id="25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503304-7D55-4884-8F0E-8995DFC74CA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7A41D-F9E2-49E5-90FB-29767993A3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Appreciation and Farewell</a:t>
          </a:r>
        </a:p>
      </dgm:t>
    </dgm:pt>
    <dgm:pt modelId="{9363D5B9-970D-433C-A3BF-70EE056921B0}" type="parTrans" cxnId="{61E3FE5E-2409-4306-8D89-2579FD7AAC9B}">
      <dgm:prSet/>
      <dgm:spPr/>
      <dgm:t>
        <a:bodyPr/>
        <a:lstStyle/>
        <a:p>
          <a:endParaRPr lang="en-US"/>
        </a:p>
      </dgm:t>
    </dgm:pt>
    <dgm:pt modelId="{9C2933AF-53E9-4582-9B99-CBE0469E57B5}" type="sibTrans" cxnId="{61E3FE5E-2409-4306-8D89-2579FD7AAC9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4C157AA-069A-4287-9D4C-6DBE9DF3A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Express gratitude to the audience for their time and engagement with LangGraph concepts.</a:t>
          </a:r>
        </a:p>
      </dgm:t>
    </dgm:pt>
    <dgm:pt modelId="{19B72D76-A0BB-4F35-AFF8-3AEEE3D44EAC}" type="parTrans" cxnId="{E729694C-19EB-44DD-8F29-EF84A62EFE43}">
      <dgm:prSet/>
      <dgm:spPr/>
      <dgm:t>
        <a:bodyPr/>
        <a:lstStyle/>
        <a:p>
          <a:endParaRPr lang="en-US"/>
        </a:p>
      </dgm:t>
    </dgm:pt>
    <dgm:pt modelId="{438B5575-9E8D-46D4-B4FD-17A2663C9B7C}" type="sibTrans" cxnId="{E729694C-19EB-44DD-8F29-EF84A62EFE43}">
      <dgm:prSet/>
      <dgm:spPr/>
      <dgm:t>
        <a:bodyPr/>
        <a:lstStyle/>
        <a:p>
          <a:endParaRPr lang="en-US"/>
        </a:p>
      </dgm:t>
    </dgm:pt>
    <dgm:pt modelId="{B4EB74C1-DF8A-46D0-9FE1-7D57F38D0C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Inspiration to Explore</a:t>
          </a:r>
        </a:p>
      </dgm:t>
    </dgm:pt>
    <dgm:pt modelId="{0E9B0BD5-5584-4F24-A23A-0833FD5F3AC1}" type="parTrans" cxnId="{3C5E25F4-F807-464E-889B-42996999F162}">
      <dgm:prSet/>
      <dgm:spPr/>
      <dgm:t>
        <a:bodyPr/>
        <a:lstStyle/>
        <a:p>
          <a:endParaRPr lang="en-US"/>
        </a:p>
      </dgm:t>
    </dgm:pt>
    <dgm:pt modelId="{3D62647F-27D2-414E-9D3F-5F45D76E4B4B}" type="sibTrans" cxnId="{3C5E25F4-F807-464E-889B-42996999F16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1316323-2E08-4515-A5C3-117CC60481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Encourage deeper exploration of graph-based agent workflows for enhanced knowledge and skills.</a:t>
          </a:r>
        </a:p>
      </dgm:t>
    </dgm:pt>
    <dgm:pt modelId="{E4702438-B41F-4BE2-AA89-A3E9BD582EDA}" type="parTrans" cxnId="{29338DA0-AD23-4047-8D66-B91FCCDFF960}">
      <dgm:prSet/>
      <dgm:spPr/>
      <dgm:t>
        <a:bodyPr/>
        <a:lstStyle/>
        <a:p>
          <a:endParaRPr lang="en-US"/>
        </a:p>
      </dgm:t>
    </dgm:pt>
    <dgm:pt modelId="{BAF365D4-3ED4-4B0C-803B-B1ACDD88D00E}" type="sibTrans" cxnId="{29338DA0-AD23-4047-8D66-B91FCCDFF960}">
      <dgm:prSet/>
      <dgm:spPr/>
      <dgm:t>
        <a:bodyPr/>
        <a:lstStyle/>
        <a:p>
          <a:endParaRPr lang="en-US"/>
        </a:p>
      </dgm:t>
    </dgm:pt>
    <dgm:pt modelId="{7B6D4FA1-1031-40CB-B6CA-820B4858D6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Professional Growth</a:t>
          </a:r>
        </a:p>
      </dgm:t>
    </dgm:pt>
    <dgm:pt modelId="{620E6A7E-6F5F-4541-B5CF-1799AE4EF151}" type="parTrans" cxnId="{D484D417-5065-4344-B25D-318D652B6E39}">
      <dgm:prSet/>
      <dgm:spPr/>
      <dgm:t>
        <a:bodyPr/>
        <a:lstStyle/>
        <a:p>
          <a:endParaRPr lang="en-US"/>
        </a:p>
      </dgm:t>
    </dgm:pt>
    <dgm:pt modelId="{C9D71097-8D46-493A-B4F0-8E8862CCAA0D}" type="sibTrans" cxnId="{D484D417-5065-4344-B25D-318D652B6E39}">
      <dgm:prSet/>
      <dgm:spPr/>
      <dgm:t>
        <a:bodyPr/>
        <a:lstStyle/>
        <a:p>
          <a:endParaRPr lang="en-US"/>
        </a:p>
      </dgm:t>
    </dgm:pt>
    <dgm:pt modelId="{25465553-949A-4AF5-94FE-731E9A37C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Highlight the potential of leveraging these concepts for career advancement and success.</a:t>
          </a:r>
        </a:p>
      </dgm:t>
    </dgm:pt>
    <dgm:pt modelId="{B52F454D-9760-46EF-9534-BF35A9CADAD1}" type="parTrans" cxnId="{43C77120-54FA-445E-83F6-91371F359892}">
      <dgm:prSet/>
      <dgm:spPr/>
      <dgm:t>
        <a:bodyPr/>
        <a:lstStyle/>
        <a:p>
          <a:endParaRPr lang="en-US"/>
        </a:p>
      </dgm:t>
    </dgm:pt>
    <dgm:pt modelId="{E7402572-07A5-4802-8F4A-21EEE18C1136}" type="sibTrans" cxnId="{43C77120-54FA-445E-83F6-91371F359892}">
      <dgm:prSet/>
      <dgm:spPr/>
      <dgm:t>
        <a:bodyPr/>
        <a:lstStyle/>
        <a:p>
          <a:endParaRPr lang="en-US"/>
        </a:p>
      </dgm:t>
    </dgm:pt>
    <dgm:pt modelId="{C609BAF1-0C00-46C7-9C6F-B5C8F285BAB0}" type="pres">
      <dgm:prSet presAssocID="{B2503304-7D55-4884-8F0E-8995DFC74CA3}" presName="Name0" presStyleCnt="0">
        <dgm:presLayoutVars>
          <dgm:dir/>
          <dgm:resizeHandles val="exact"/>
        </dgm:presLayoutVars>
      </dgm:prSet>
      <dgm:spPr/>
    </dgm:pt>
    <dgm:pt modelId="{A4225827-B0FE-4DD0-903E-288888CDC89A}" type="pres">
      <dgm:prSet presAssocID="{F8D7A41D-F9E2-49E5-90FB-29767993A3A2}" presName="compNode" presStyleCnt="0"/>
      <dgm:spPr/>
    </dgm:pt>
    <dgm:pt modelId="{84D2AB5B-BF10-4CA8-9C4E-A15DFAFA85E6}" type="pres">
      <dgm:prSet presAssocID="{F8D7A41D-F9E2-49E5-90FB-29767993A3A2}" presName="pictRect" presStyleLbl="revTx" presStyleIdx="0" presStyleCnt="6">
        <dgm:presLayoutVars>
          <dgm:chMax val="0"/>
          <dgm:bulletEnabled/>
        </dgm:presLayoutVars>
      </dgm:prSet>
      <dgm:spPr/>
    </dgm:pt>
    <dgm:pt modelId="{68D5538D-9276-4513-ACE3-AD5BE7302429}" type="pres">
      <dgm:prSet presAssocID="{F8D7A41D-F9E2-49E5-90FB-29767993A3A2}" presName="textRect" presStyleLbl="revTx" presStyleIdx="1" presStyleCnt="6">
        <dgm:presLayoutVars>
          <dgm:bulletEnabled/>
        </dgm:presLayoutVars>
      </dgm:prSet>
      <dgm:spPr/>
    </dgm:pt>
    <dgm:pt modelId="{D5285127-FED6-4B04-99CD-01DD034E34C8}" type="pres">
      <dgm:prSet presAssocID="{9C2933AF-53E9-4582-9B99-CBE0469E57B5}" presName="sibTrans" presStyleLbl="sibTrans2D1" presStyleIdx="0" presStyleCnt="0"/>
      <dgm:spPr/>
    </dgm:pt>
    <dgm:pt modelId="{123001A3-F05F-4C45-91B9-A66FBA167424}" type="pres">
      <dgm:prSet presAssocID="{B4EB74C1-DF8A-46D0-9FE1-7D57F38D0CFA}" presName="compNode" presStyleCnt="0"/>
      <dgm:spPr/>
    </dgm:pt>
    <dgm:pt modelId="{8D85CEF7-750A-46B9-9C36-8F118F417333}" type="pres">
      <dgm:prSet presAssocID="{B4EB74C1-DF8A-46D0-9FE1-7D57F38D0CFA}" presName="pictRect" presStyleLbl="revTx" presStyleIdx="2" presStyleCnt="6">
        <dgm:presLayoutVars>
          <dgm:chMax val="0"/>
          <dgm:bulletEnabled/>
        </dgm:presLayoutVars>
      </dgm:prSet>
      <dgm:spPr/>
    </dgm:pt>
    <dgm:pt modelId="{5BD2FB68-8CD0-44E1-8ABA-990366E085E6}" type="pres">
      <dgm:prSet presAssocID="{B4EB74C1-DF8A-46D0-9FE1-7D57F38D0CFA}" presName="textRect" presStyleLbl="revTx" presStyleIdx="3" presStyleCnt="6">
        <dgm:presLayoutVars>
          <dgm:bulletEnabled/>
        </dgm:presLayoutVars>
      </dgm:prSet>
      <dgm:spPr/>
    </dgm:pt>
    <dgm:pt modelId="{B04535E9-7D7B-4DB9-9D79-36AF18E17D9F}" type="pres">
      <dgm:prSet presAssocID="{3D62647F-27D2-414E-9D3F-5F45D76E4B4B}" presName="sibTrans" presStyleLbl="sibTrans2D1" presStyleIdx="0" presStyleCnt="0"/>
      <dgm:spPr/>
    </dgm:pt>
    <dgm:pt modelId="{E4F37784-25D1-4125-B867-DBB29804C335}" type="pres">
      <dgm:prSet presAssocID="{7B6D4FA1-1031-40CB-B6CA-820B4858D696}" presName="compNode" presStyleCnt="0"/>
      <dgm:spPr/>
    </dgm:pt>
    <dgm:pt modelId="{DF275F7D-CED3-4E01-9DA1-16F9DFA9B3A7}" type="pres">
      <dgm:prSet presAssocID="{7B6D4FA1-1031-40CB-B6CA-820B4858D696}" presName="pictRect" presStyleLbl="revTx" presStyleIdx="4" presStyleCnt="6">
        <dgm:presLayoutVars>
          <dgm:chMax val="0"/>
          <dgm:bulletEnabled/>
        </dgm:presLayoutVars>
      </dgm:prSet>
      <dgm:spPr/>
    </dgm:pt>
    <dgm:pt modelId="{73F03EB9-1294-4450-9CD3-0794D3987BBF}" type="pres">
      <dgm:prSet presAssocID="{7B6D4FA1-1031-40CB-B6CA-820B4858D696}" presName="textRect" presStyleLbl="revTx" presStyleIdx="5" presStyleCnt="6">
        <dgm:presLayoutVars>
          <dgm:bulletEnabled/>
        </dgm:presLayoutVars>
      </dgm:prSet>
      <dgm:spPr/>
    </dgm:pt>
  </dgm:ptLst>
  <dgm:cxnLst>
    <dgm:cxn modelId="{2D1CBE0C-9BF7-43A6-9833-1B57101D131F}" type="presOf" srcId="{B2503304-7D55-4884-8F0E-8995DFC74CA3}" destId="{C609BAF1-0C00-46C7-9C6F-B5C8F285BAB0}" srcOrd="0" destOrd="0" presId="urn:microsoft.com/office/officeart/2024/3/layout/hArchList1"/>
    <dgm:cxn modelId="{3FFA0A14-4653-49B5-B9AF-562082835DFF}" type="presOf" srcId="{21316323-2E08-4515-A5C3-117CC604816C}" destId="{5BD2FB68-8CD0-44E1-8ABA-990366E085E6}" srcOrd="0" destOrd="0" presId="urn:microsoft.com/office/officeart/2024/3/layout/hArchList1"/>
    <dgm:cxn modelId="{D484D417-5065-4344-B25D-318D652B6E39}" srcId="{B2503304-7D55-4884-8F0E-8995DFC74CA3}" destId="{7B6D4FA1-1031-40CB-B6CA-820B4858D696}" srcOrd="2" destOrd="0" parTransId="{620E6A7E-6F5F-4541-B5CF-1799AE4EF151}" sibTransId="{C9D71097-8D46-493A-B4F0-8E8862CCAA0D}"/>
    <dgm:cxn modelId="{43C77120-54FA-445E-83F6-91371F359892}" srcId="{7B6D4FA1-1031-40CB-B6CA-820B4858D696}" destId="{25465553-949A-4AF5-94FE-731E9A37C613}" srcOrd="0" destOrd="0" parTransId="{B52F454D-9760-46EF-9534-BF35A9CADAD1}" sibTransId="{E7402572-07A5-4802-8F4A-21EEE18C1136}"/>
    <dgm:cxn modelId="{9762D22D-F212-4ECC-9997-22E94A225C77}" type="presOf" srcId="{B4C157AA-069A-4287-9D4C-6DBE9DF3A29A}" destId="{68D5538D-9276-4513-ACE3-AD5BE7302429}" srcOrd="0" destOrd="0" presId="urn:microsoft.com/office/officeart/2024/3/layout/hArchList1"/>
    <dgm:cxn modelId="{61E3FE5E-2409-4306-8D89-2579FD7AAC9B}" srcId="{B2503304-7D55-4884-8F0E-8995DFC74CA3}" destId="{F8D7A41D-F9E2-49E5-90FB-29767993A3A2}" srcOrd="0" destOrd="0" parTransId="{9363D5B9-970D-433C-A3BF-70EE056921B0}" sibTransId="{9C2933AF-53E9-4582-9B99-CBE0469E57B5}"/>
    <dgm:cxn modelId="{738CA069-95CB-4EBC-ACD4-C438BB623F1A}" type="presOf" srcId="{F8D7A41D-F9E2-49E5-90FB-29767993A3A2}" destId="{84D2AB5B-BF10-4CA8-9C4E-A15DFAFA85E6}" srcOrd="0" destOrd="0" presId="urn:microsoft.com/office/officeart/2024/3/layout/hArchList1"/>
    <dgm:cxn modelId="{E729694C-19EB-44DD-8F29-EF84A62EFE43}" srcId="{F8D7A41D-F9E2-49E5-90FB-29767993A3A2}" destId="{B4C157AA-069A-4287-9D4C-6DBE9DF3A29A}" srcOrd="0" destOrd="0" parTransId="{19B72D76-A0BB-4F35-AFF8-3AEEE3D44EAC}" sibTransId="{438B5575-9E8D-46D4-B4FD-17A2663C9B7C}"/>
    <dgm:cxn modelId="{7621CF8F-EF66-4992-A6FC-5C5FF93C3404}" type="presOf" srcId="{25465553-949A-4AF5-94FE-731E9A37C613}" destId="{73F03EB9-1294-4450-9CD3-0794D3987BBF}" srcOrd="0" destOrd="0" presId="urn:microsoft.com/office/officeart/2024/3/layout/hArchList1"/>
    <dgm:cxn modelId="{29338DA0-AD23-4047-8D66-B91FCCDFF960}" srcId="{B4EB74C1-DF8A-46D0-9FE1-7D57F38D0CFA}" destId="{21316323-2E08-4515-A5C3-117CC604816C}" srcOrd="0" destOrd="0" parTransId="{E4702438-B41F-4BE2-AA89-A3E9BD582EDA}" sibTransId="{BAF365D4-3ED4-4B0C-803B-B1ACDD88D00E}"/>
    <dgm:cxn modelId="{BC725CAD-6155-4560-A628-CB78AE3527A0}" type="presOf" srcId="{B4EB74C1-DF8A-46D0-9FE1-7D57F38D0CFA}" destId="{8D85CEF7-750A-46B9-9C36-8F118F417333}" srcOrd="0" destOrd="0" presId="urn:microsoft.com/office/officeart/2024/3/layout/hArchList1"/>
    <dgm:cxn modelId="{FC1005D7-6EF4-4DF8-A7C9-302006A50ED3}" type="presOf" srcId="{7B6D4FA1-1031-40CB-B6CA-820B4858D696}" destId="{DF275F7D-CED3-4E01-9DA1-16F9DFA9B3A7}" srcOrd="0" destOrd="0" presId="urn:microsoft.com/office/officeart/2024/3/layout/hArchList1"/>
    <dgm:cxn modelId="{CB2755F0-B690-4317-B7E5-5353207C54B5}" type="presOf" srcId="{3D62647F-27D2-414E-9D3F-5F45D76E4B4B}" destId="{B04535E9-7D7B-4DB9-9D79-36AF18E17D9F}" srcOrd="0" destOrd="0" presId="urn:microsoft.com/office/officeart/2024/3/layout/hArchList1"/>
    <dgm:cxn modelId="{3C5E25F4-F807-464E-889B-42996999F162}" srcId="{B2503304-7D55-4884-8F0E-8995DFC74CA3}" destId="{B4EB74C1-DF8A-46D0-9FE1-7D57F38D0CFA}" srcOrd="1" destOrd="0" parTransId="{0E9B0BD5-5584-4F24-A23A-0833FD5F3AC1}" sibTransId="{3D62647F-27D2-414E-9D3F-5F45D76E4B4B}"/>
    <dgm:cxn modelId="{19D2A8FC-E3E4-45E5-B83E-43E9C6E42A4B}" type="presOf" srcId="{9C2933AF-53E9-4582-9B99-CBE0469E57B5}" destId="{D5285127-FED6-4B04-99CD-01DD034E34C8}" srcOrd="0" destOrd="0" presId="urn:microsoft.com/office/officeart/2024/3/layout/hArchList1"/>
    <dgm:cxn modelId="{866A52F6-36E7-402D-9A90-0CACA1AF907D}" type="presParOf" srcId="{C609BAF1-0C00-46C7-9C6F-B5C8F285BAB0}" destId="{A4225827-B0FE-4DD0-903E-288888CDC89A}" srcOrd="0" destOrd="0" presId="urn:microsoft.com/office/officeart/2024/3/layout/hArchList1"/>
    <dgm:cxn modelId="{002DB6E2-63C5-43F6-97BC-EC29711D3494}" type="presParOf" srcId="{A4225827-B0FE-4DD0-903E-288888CDC89A}" destId="{84D2AB5B-BF10-4CA8-9C4E-A15DFAFA85E6}" srcOrd="0" destOrd="0" presId="urn:microsoft.com/office/officeart/2024/3/layout/hArchList1"/>
    <dgm:cxn modelId="{7045C28F-8A8D-4E4B-AB93-1B1A8CA3E141}" type="presParOf" srcId="{A4225827-B0FE-4DD0-903E-288888CDC89A}" destId="{68D5538D-9276-4513-ACE3-AD5BE7302429}" srcOrd="1" destOrd="0" presId="urn:microsoft.com/office/officeart/2024/3/layout/hArchList1"/>
    <dgm:cxn modelId="{4C206EBF-454B-4D95-BC3C-0F9D64C29A66}" type="presParOf" srcId="{C609BAF1-0C00-46C7-9C6F-B5C8F285BAB0}" destId="{D5285127-FED6-4B04-99CD-01DD034E34C8}" srcOrd="1" destOrd="0" presId="urn:microsoft.com/office/officeart/2024/3/layout/hArchList1"/>
    <dgm:cxn modelId="{6DBBB75E-8086-4822-B5D6-5499FCCA8B4F}" type="presParOf" srcId="{C609BAF1-0C00-46C7-9C6F-B5C8F285BAB0}" destId="{123001A3-F05F-4C45-91B9-A66FBA167424}" srcOrd="2" destOrd="0" presId="urn:microsoft.com/office/officeart/2024/3/layout/hArchList1"/>
    <dgm:cxn modelId="{87D95310-4BF5-420C-BEE3-47026ACF3A12}" type="presParOf" srcId="{123001A3-F05F-4C45-91B9-A66FBA167424}" destId="{8D85CEF7-750A-46B9-9C36-8F118F417333}" srcOrd="0" destOrd="0" presId="urn:microsoft.com/office/officeart/2024/3/layout/hArchList1"/>
    <dgm:cxn modelId="{54491F91-F5AC-40CF-B6AC-D2F137A1445E}" type="presParOf" srcId="{123001A3-F05F-4C45-91B9-A66FBA167424}" destId="{5BD2FB68-8CD0-44E1-8ABA-990366E085E6}" srcOrd="1" destOrd="0" presId="urn:microsoft.com/office/officeart/2024/3/layout/hArchList1"/>
    <dgm:cxn modelId="{2B6DCA17-E162-4EB2-8644-F8499DCD0500}" type="presParOf" srcId="{C609BAF1-0C00-46C7-9C6F-B5C8F285BAB0}" destId="{B04535E9-7D7B-4DB9-9D79-36AF18E17D9F}" srcOrd="3" destOrd="0" presId="urn:microsoft.com/office/officeart/2024/3/layout/hArchList1"/>
    <dgm:cxn modelId="{D0D8B69A-5999-4755-B97C-1F7CAC0134CE}" type="presParOf" srcId="{C609BAF1-0C00-46C7-9C6F-B5C8F285BAB0}" destId="{E4F37784-25D1-4125-B867-DBB29804C335}" srcOrd="4" destOrd="0" presId="urn:microsoft.com/office/officeart/2024/3/layout/hArchList1"/>
    <dgm:cxn modelId="{BEA34514-008D-41D3-8A15-A8F034754022}" type="presParOf" srcId="{E4F37784-25D1-4125-B867-DBB29804C335}" destId="{DF275F7D-CED3-4E01-9DA1-16F9DFA9B3A7}" srcOrd="0" destOrd="0" presId="urn:microsoft.com/office/officeart/2024/3/layout/hArchList1"/>
    <dgm:cxn modelId="{7A16E334-BCB1-4C7D-87F7-9E65BEA0721E}" type="presParOf" srcId="{E4F37784-25D1-4125-B867-DBB29804C335}" destId="{73F03EB9-1294-4450-9CD3-0794D3987BB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2AB5B-BF10-4CA8-9C4E-A15DFAFA85E6}">
      <dsp:nvSpPr>
        <dsp:cNvPr id="0" name=""/>
        <dsp:cNvSpPr/>
      </dsp:nvSpPr>
      <dsp:spPr>
        <a:xfrm>
          <a:off x="0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Appreciation and Farewell</a:t>
          </a:r>
        </a:p>
      </dsp:txBody>
      <dsp:txXfrm>
        <a:off x="0" y="0"/>
        <a:ext cx="2634614" cy="634079"/>
      </dsp:txXfrm>
    </dsp:sp>
    <dsp:sp modelId="{68D5538D-9276-4513-ACE3-AD5BE7302429}">
      <dsp:nvSpPr>
        <dsp:cNvPr id="0" name=""/>
        <dsp:cNvSpPr/>
      </dsp:nvSpPr>
      <dsp:spPr>
        <a:xfrm>
          <a:off x="0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Express gratitude to the audience for their time and engagement with LangGraph concepts.</a:t>
          </a:r>
        </a:p>
      </dsp:txBody>
      <dsp:txXfrm>
        <a:off x="0" y="634079"/>
        <a:ext cx="2634614" cy="1194720"/>
      </dsp:txXfrm>
    </dsp:sp>
    <dsp:sp modelId="{8D85CEF7-750A-46B9-9C36-8F118F417333}">
      <dsp:nvSpPr>
        <dsp:cNvPr id="0" name=""/>
        <dsp:cNvSpPr/>
      </dsp:nvSpPr>
      <dsp:spPr>
        <a:xfrm>
          <a:off x="2898076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Inspiration to Explore</a:t>
          </a:r>
        </a:p>
      </dsp:txBody>
      <dsp:txXfrm>
        <a:off x="2898076" y="0"/>
        <a:ext cx="2634614" cy="634079"/>
      </dsp:txXfrm>
    </dsp:sp>
    <dsp:sp modelId="{5BD2FB68-8CD0-44E1-8ABA-990366E085E6}">
      <dsp:nvSpPr>
        <dsp:cNvPr id="0" name=""/>
        <dsp:cNvSpPr/>
      </dsp:nvSpPr>
      <dsp:spPr>
        <a:xfrm>
          <a:off x="2898076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Encourage deeper exploration of graph-based agent workflows for enhanced knowledge and skills.</a:t>
          </a:r>
        </a:p>
      </dsp:txBody>
      <dsp:txXfrm>
        <a:off x="2898076" y="634079"/>
        <a:ext cx="2634614" cy="1194720"/>
      </dsp:txXfrm>
    </dsp:sp>
    <dsp:sp modelId="{DF275F7D-CED3-4E01-9DA1-16F9DFA9B3A7}">
      <dsp:nvSpPr>
        <dsp:cNvPr id="0" name=""/>
        <dsp:cNvSpPr/>
      </dsp:nvSpPr>
      <dsp:spPr>
        <a:xfrm>
          <a:off x="5796152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Professional Growth</a:t>
          </a:r>
        </a:p>
      </dsp:txBody>
      <dsp:txXfrm>
        <a:off x="5796152" y="0"/>
        <a:ext cx="2634614" cy="634079"/>
      </dsp:txXfrm>
    </dsp:sp>
    <dsp:sp modelId="{73F03EB9-1294-4450-9CD3-0794D3987BBF}">
      <dsp:nvSpPr>
        <dsp:cNvPr id="0" name=""/>
        <dsp:cNvSpPr/>
      </dsp:nvSpPr>
      <dsp:spPr>
        <a:xfrm>
          <a:off x="5796152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Highlight the potential of leveraging these concepts for career advancement and success.</a:t>
          </a:r>
        </a:p>
      </dsp:txBody>
      <dsp:txXfrm>
        <a:off x="5796152" y="634079"/>
        <a:ext cx="2634614" cy="1194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53780-21A6-4B23-9089-0BC57E5BEF46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8C4F5-39C2-4273-AD69-ABC9135DD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Welcome to this presentation on LangGraph, a comprehensive guide to understanding and mastering graph-based agent workflows. We will explore key concepts such as graph basics, workflow automation, and practical applications to enhance your skills and career opportunities.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State transitions dictate how agents move between states. We explore push and pull models with a diagram showing how data and control flows trigger changes within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3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Understanding graph data structures and effective workflow management techniques is essential for implementing LangGraph solutions successfully.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87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Graphs can be stored using various data structures such as adjacency lists and matrices, or specialized graph databases. These structures impact performance and scalability.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5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Best practices in workflow management include clear task definitions, error handling, and optimization strategies, illustrated here with a detailed flowchart.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Real-world case studies demonstrate how teams leverage LangGraph workflows to solve complex problems collaboratively and efficiently.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72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focuses on the experiential learning opportunities and how mastering LangGraph can advance your professional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Hands-on projects enable learners to apply concepts by building real-world workflows, reinforcing knowledge through practical coding exercises.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Assessment through quizzes and evaluations ensures learners track their progress and solidify their understanding of graph-based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46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Engagement with the LangGraph community via forums and social media fosters knowledge sharing and support throughout the learning journey.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8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final section highlights the certification process and the many benefits of completing the LangGraph program, including career growth and skill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presentation covers an introduction and overview of LangGraph, fundamental concepts of graph-based workflows, data structures and workflow management, learning experiences and career advancement, and the certification benefits you can gain from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01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Upon successful completion, learners receive a LangGraph certification that validates their expertise in graph-based agent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74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Certification opens doors to career advancement opportunities, enhances technical skills, and increases professional credibility in the rapidly evolving tech landscape.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0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To conclude, LangGraph offers a modern, practical pathway to mastering graph-based workflows. The connections and skills gained will empower you to innovate and succeed in your career.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97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 for exploring LangGraph with us. We hope this guide inspires you to dive deeper into graph-based agent workflows and leverage these concepts for your professional growth and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the core objectives of LangGraph, including learning graph-based agent workflows and understanding state transitions. We will also start with graph basics covering nodes, edges, and vertices to build a strong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24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modern abstract graph image represents the interconnected nodes and relationships that form the foundation of graph theory, which is central to LangGraph's approach to agent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purpose of this program is to enable learners to understand how agents operate using graph-based workflows and how state transitions govern the flow of tasks and data within these systems.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Graphs consist of nodes (or vertices) connected by edges. Understanding these elements is key to modeling relationships and workflows in LangGraph, which we illustrate with a simple network diagram.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5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delves deeper into the relationships represented in graphs, the automation of agent workflows, and the dynamics of state transitions that drive task execution.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Relationships in graphs connect data points, enabling agents to traverse and manipulate information efficiently. The linked data points image visualizes these critical connections.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9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Agent workflows illustrate how tasks are executed automatically by agents navigating through graph structures, optimizing complex processes via automation.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F2C06-5B8E-47E8-A5C1-89BC879F9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8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8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68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3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66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01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3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0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68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11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0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11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30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7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7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24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3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399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02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7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00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2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62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591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54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4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86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25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5997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5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19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6011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481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562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857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02515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4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9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32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14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1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58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1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4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5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98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1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3294-1AF7-D55D-1B53-61A532CBD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rmAutofit/>
          </a:bodyPr>
          <a:lstStyle/>
          <a:p>
            <a:r>
              <a:rPr lang="en-US" sz="4500"/>
              <a:t>Introduction to LangGraph: A Modern Guide to Graph-Based Agent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B060F-F141-9556-AE41-361F2F69B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/>
          <a:p>
            <a:r>
              <a:rPr lang="en-US"/>
              <a:t>Master graph workflows for automation and practical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E3B3E-5C40-D11C-91D2-D85EBDB6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F6E3A-90E6-60B0-2445-76072559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1551-B674-C55F-792A-CCB12349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923-92BA-7953-0CE6-247B908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State Transitions: Push Vs. Pull, Diagram of State Changes</a:t>
            </a:r>
          </a:p>
        </p:txBody>
      </p:sp>
      <p:pic>
        <p:nvPicPr>
          <p:cNvPr id="7" name="Content Placeholder 6" descr="Red Communication bubbles with copy space are connected each other with black arrows. This image shows the social media, and online communication between people.">
            <a:extLst>
              <a:ext uri="{FF2B5EF4-FFF2-40B4-BE49-F238E27FC236}">
                <a16:creationId xmlns:a16="http://schemas.microsoft.com/office/drawing/2014/main" id="{0482B746-8A3D-422C-ACE4-DBC5DA7918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12" r="16612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C7BBB-CE55-42B3-9714-4DD7813AC82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Understanding State Transitions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State transitions define how agents change states based on triggers in a system or workflow.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Push Model Concept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In the push model, state changes are triggered by external data or events pushing updates to agents.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Pull Model Concept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In the pull model, agents request or pull data updates to trigger their own state changes.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D91A1-4FFB-68B8-100B-DE4DA552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55A9-8729-1D8B-34B9-A5A44432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B16DE-FE4D-DAC5-7FAE-F5321FC1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296E-A24F-7431-96CC-47F7A646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Data Structures and Workflow Management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8777D55-3E19-04C4-CD06-1F89199D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1399-E434-BDD1-2123-DBCC2EAD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85EE-1B85-AC1E-67F9-40CC14ED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E2D2D-07A2-2A45-6DC6-976D5867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1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161D-6CFB-BD22-43C2-89E63D91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kern="1200" cap="all" baseline="0">
                <a:latin typeface="+mj-lt"/>
                <a:ea typeface="+mj-ea"/>
                <a:cs typeface="+mj-cs"/>
              </a:rPr>
              <a:t>Graph Data Structures: Adjacency Lists, Matrices, Databases with Storage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21DF6-2627-4EF1-B8BB-CA5F23A48D5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Adjacency Lists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Adjacency lists store graph edges as lists, optimizing memory for sparse graphs and improving traversal efficiency.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Adjacency Matrices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Adjacency matrices use 2D arrays to represent edges, offering fast edge lookup but higher memory usage for sparse graphs.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Graph Databases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Graph databases store graph data enabling complex queries and scalability, enhancing performance in large datasets.</a:t>
            </a:r>
          </a:p>
        </p:txBody>
      </p:sp>
      <p:pic>
        <p:nvPicPr>
          <p:cNvPr id="7" name="Content Placeholder 6" descr="abstract programm binary code  and colored array cube Database">
            <a:extLst>
              <a:ext uri="{FF2B5EF4-FFF2-40B4-BE49-F238E27FC236}">
                <a16:creationId xmlns:a16="http://schemas.microsoft.com/office/drawing/2014/main" id="{526FC36B-B7C8-4BEC-93A3-2CBF5E3FB5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703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465C-AB3C-057F-5C9F-AFF3F7B8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B763-102E-8105-1134-986B0281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DD27-E569-B06C-286D-FB25C15B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1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4A65-37A0-C5F9-4B2E-86261254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/>
          <a:p>
            <a:r>
              <a:rPr lang="en-US"/>
              <a:t>Workflow Management: Best Practices and Flowchart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D3C6-D348-3B7C-45B5-AACD38619547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22392" y="1600200"/>
            <a:ext cx="5788152" cy="463600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Clear Task Definitions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Clear task definitions ensure roles and responsibilities are well understood for efficient workflow execution.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Error Handling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Effective error handling mechanisms reduce workflow disruptions and improve process reliability.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Optimization Strategies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Optimization strategies streamline processes to increase productivity and minimize resource use.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8E3F-A275-BD77-4F3F-60784E91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0AF0-8522-D41F-0A8A-ECF35032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F2C8-245C-4A85-2DF5-A73365E7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7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EC74-B57A-6B08-C2AE-0069096D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Case Studies: Real-World Applications and Team Collaboration Image</a:t>
            </a:r>
          </a:p>
        </p:txBody>
      </p:sp>
      <p:pic>
        <p:nvPicPr>
          <p:cNvPr id="7" name="Content Placeholder 6" descr="Leadership, Skill, Business, Business Strategy, Searching">
            <a:extLst>
              <a:ext uri="{FF2B5EF4-FFF2-40B4-BE49-F238E27FC236}">
                <a16:creationId xmlns:a16="http://schemas.microsoft.com/office/drawing/2014/main" id="{BC31ABA4-BE24-400C-BF5D-652888A8D1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499" r="18910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AFE21-6F22-4B82-BB81-3DA92F0E5FF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Collaborative Problem Solving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Teams use LangGraph workflows to address complex problems through effective collaboration and communication.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Workflow Efficiency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LangGraph workflows streamline processes, enabling teams to work efficiently and achieve better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2D38-3EDD-094A-F4B1-B61CDBFE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D9A03-6B69-3339-AAC5-A0EFC658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4A736-5811-9A33-ACAE-CA7F5A4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3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9C99-12F9-09AF-85F1-2A60B58C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Learning Experience and Career Advancement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D979E5-8D0B-0623-687A-CB414DC5C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9273-B198-62B1-8739-547DC742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13465-1DF9-178D-72F4-EC050EEC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4336-77E7-EA4A-1C78-C59C8377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1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ABB-37D3-9702-08B2-DCD574E0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Project-Based Learning: Building Workflow Projects with Coding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18C3F-229E-42B8-A858-8B980CDDBA1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Hands-on Learning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Engaging with real projects allows learners to understand concepts deeply through practical application.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Real-World Workflows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Building workflows simulates real industry tasks enhancing problem-solving and coding skills.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Knowledge Reinforcement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Practical coding exercises solidify theoretical knowledge and improve retention.</a:t>
            </a:r>
          </a:p>
        </p:txBody>
      </p:sp>
      <p:pic>
        <p:nvPicPr>
          <p:cNvPr id="7" name="Content Placeholder 6" descr="People working on a computer">
            <a:extLst>
              <a:ext uri="{FF2B5EF4-FFF2-40B4-BE49-F238E27FC236}">
                <a16:creationId xmlns:a16="http://schemas.microsoft.com/office/drawing/2014/main" id="{55E3BB6E-9EFC-4607-83D7-A74B034BA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66" r="11508" b="1"/>
          <a:stretch>
            <a:fillRect/>
          </a:stretch>
        </p:blipFill>
        <p:spPr>
          <a:xfrm>
            <a:off x="5737594" y="10"/>
            <a:ext cx="6454406" cy="639914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3CA8-9E58-4FC2-1F9E-65384A7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F11E8-0E61-2C89-773B-86AB4C26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9C006-79C1-6C8D-1713-92A44BBF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3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76B7-13F5-061A-73A3-A589F8AD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Assessment: Quizzes, Evaluations, Exam or Checklist Image</a:t>
            </a:r>
          </a:p>
        </p:txBody>
      </p:sp>
      <p:pic>
        <p:nvPicPr>
          <p:cNvPr id="7" name="Content Placeholder 6" descr="Customer satisfaction survey feedback">
            <a:extLst>
              <a:ext uri="{FF2B5EF4-FFF2-40B4-BE49-F238E27FC236}">
                <a16:creationId xmlns:a16="http://schemas.microsoft.com/office/drawing/2014/main" id="{0CEACDE0-0B1D-4776-B3EC-390CE4FD4E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F7D33-D3C2-4346-AD93-D5934CAECEA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Purpose of Assessment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Assessments help learners track their progress and reinforce understanding of graph-based workflows.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Types of Assessment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Quizzes and evaluations provide varied methods to measure knowledge and skills effectively.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Benefits of Evaluation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Evaluations solidify learner comprehension and highlight areas needing improvement.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E92A2-88B6-7BC1-BA5F-CB9ED8CE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CED71-FAF6-FD84-AC5A-36685796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A055B-1287-AF1D-F27C-C2B613FD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11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59D3-7C8C-08F7-B691-F5EC99F5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Community Participation: Discussions, Forums, Social Media Image</a:t>
            </a:r>
          </a:p>
        </p:txBody>
      </p:sp>
      <p:pic>
        <p:nvPicPr>
          <p:cNvPr id="7" name="Content Placeholder 6" descr="Social Distancing or teamwork or network concept of 3d people on rustic wood background with chalk lines drawn connecting the network of people.">
            <a:extLst>
              <a:ext uri="{FF2B5EF4-FFF2-40B4-BE49-F238E27FC236}">
                <a16:creationId xmlns:a16="http://schemas.microsoft.com/office/drawing/2014/main" id="{D8CBFDFC-1847-4DB3-B8CF-D4C118335C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665" r="8658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E883A-AB62-41C4-8988-F4FD30E327C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Community Engagement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Active participation in forums and social media strengthens community bonds and encourages knowledge sharing.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Supportive Learning Environment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Social media and forum interactions provide continuous support and motivation for learners throughout their journey.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47DD-2952-BF4C-E220-62161AFA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AF1CE-78EB-C74A-6D27-2134F469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9A39D-35F3-DB5C-B42D-84DDC21E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5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BD6E-088E-2580-7480-4F8BB60A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Certification and Program Benefits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5A81F1F-870A-832C-1197-2FBB3B7C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A0BD-F03B-624D-F1E1-3A44A56D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630-E5BF-91C0-3E62-802E6816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CBCD-3735-5D07-4B8E-F2B01240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14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0D2E-29A1-B2B5-E46E-14D48CAB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en-US" sz="680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68D9-521B-CF05-1DEA-E95DE182E6EB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4" y="2423160"/>
            <a:ext cx="5202936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Introduction and Program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t>Fundamental Concepts and Workflow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t>Data Structures and Workflow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t>Learning Experience and Career Advancement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t>Certification and Program Benefits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A980-45B7-A2D7-C71A-8BFEA2E3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31F46-06D2-6F8B-35DD-1C148ECB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84D3-A196-6DE6-5323-0887A635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7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F48C-6BC7-4F55-256A-AB14D58B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Certification: LangGraph Credential and Certificate Image</a:t>
            </a:r>
          </a:p>
        </p:txBody>
      </p:sp>
      <p:pic>
        <p:nvPicPr>
          <p:cNvPr id="7" name="Content Placeholder 6" descr="3d illustration">
            <a:extLst>
              <a:ext uri="{FF2B5EF4-FFF2-40B4-BE49-F238E27FC236}">
                <a16:creationId xmlns:a16="http://schemas.microsoft.com/office/drawing/2014/main" id="{F6A6CCB7-2004-4019-9607-6C1E4D6143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134" r="2" b="13130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FD0E02-6571-4E10-8EC6-A3E66BB06A9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Certification Purpose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LangGraph certification validates expertise in graph-based agent workflows for professional recognition.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Achievement Recognition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Successful learners receive a formal certificate signifying mastery of LangGraph technologies.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9B07-77C9-9FF5-9953-774B6B11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E4B07-BC99-C193-CEC6-8EFE286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D23A-400A-962E-D4FB-BE80B2AB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7B60-7A1E-E008-1A55-F451DF38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Benefits: Career Growth, Skill Development with Professional Visual</a:t>
            </a:r>
          </a:p>
        </p:txBody>
      </p:sp>
      <p:pic>
        <p:nvPicPr>
          <p:cNvPr id="7" name="Content Placeholder 6" descr="Creativity wheel concept / Blue board concept (Click for more)">
            <a:extLst>
              <a:ext uri="{FF2B5EF4-FFF2-40B4-BE49-F238E27FC236}">
                <a16:creationId xmlns:a16="http://schemas.microsoft.com/office/drawing/2014/main" id="{498A3955-99B4-4228-B068-CFB998D231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883" r="1221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9D52BB-9C9E-4852-A6A8-9A1D3FBADE8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Career Advancement Opportunities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Certification creates new pathways for career growth and leadership roles in technology fields.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Technical Skill Enhancement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Obtaining certification improves and updates technical knowledge and practical skills.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Increased Professional Credibility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Certified professionals gain trust and recognition from employers and peers.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3889-F0A4-D1B0-7778-23BC186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4E7A-20F3-90AC-5241-1D182FE0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144B2-292F-9609-3FB6-5FAD0319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90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E184-1D13-CC42-E561-508D538E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Conclusion: Recap and Inspiring Network Connections Image</a:t>
            </a:r>
          </a:p>
        </p:txBody>
      </p:sp>
      <p:pic>
        <p:nvPicPr>
          <p:cNvPr id="7" name="Content Placeholder 6" descr="4k Futuristic Network: Artificial Intelligence, Global Communication">
            <a:extLst>
              <a:ext uri="{FF2B5EF4-FFF2-40B4-BE49-F238E27FC236}">
                <a16:creationId xmlns:a16="http://schemas.microsoft.com/office/drawing/2014/main" id="{71F4955B-4EFF-43E9-9FD1-A1699A2440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342" r="19673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C64E3-2DEA-469F-A6B0-61C6486F52D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Modern Graph Workflows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LangGraph provides a practical pathway for mastering advanced graph-based workflows effectively.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Empowering Connections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Building connections through LangGraph enhances skills to foster innovation and career success.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A864D-C55A-A929-5C4A-A88E2B9FED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344E-A598-7734-70B7-F138E8D0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8BB0-F38E-957A-65B5-6315DEC6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0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CEE1-35B1-6A31-0B1C-0712F897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4DB7291-125E-0D8A-A7C6-6F47CA85274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3072250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8430768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484DC-F3E0-7286-6294-037680EB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F24D5-1693-B5B0-F935-E0861121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3A4E-38CD-5F05-DD42-BD88DB40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002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96BD-BC1D-BD9D-78ED-C4C831F9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Introduction and Program Overview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09B527-09AC-E5C3-54BB-5993D84E9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1C0F-1350-C661-886E-277ACF63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838D-CBA4-22E8-C947-F874DDE5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73018-B8D7-2929-F690-1AC175F3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75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1931-098C-C20F-7E7C-C9BE8950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Title Slide with Modern Abstract Graph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B77235-9BF1-43BB-AD60-6914CD285C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5141" r="2" b="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91723-FAD4-4B01-9605-CF6B4D05335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Graph Theory Foundations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Interconnected nodes and edges illustrate the fundamental concepts of graph theory.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Agent Workflow Modeling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Graph structures provide a visual model for LangGraph’s agent workflow processes.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763A-625D-54BE-D9E3-DAD4E31D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811E-A814-507B-C6B5-F9FB64E7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52B4E-F8E6-293E-2DE4-CBF0C88B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14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2557-0827-A535-D013-0DFC3EE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Purpose: Learning Graph-Based Agent Workflows and State Transitions</a:t>
            </a:r>
          </a:p>
        </p:txBody>
      </p:sp>
      <p:pic>
        <p:nvPicPr>
          <p:cNvPr id="7" name="Content Placeholder 6" descr="Female drawing flow chart">
            <a:extLst>
              <a:ext uri="{FF2B5EF4-FFF2-40B4-BE49-F238E27FC236}">
                <a16:creationId xmlns:a16="http://schemas.microsoft.com/office/drawing/2014/main" id="{E4A5D7A2-73F7-44A8-944E-17FFD9D775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735" r="12098" b="-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5D81C-611B-47AB-A2B5-715DE1004F2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Graph-Based Agent Workflows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Agents use graph-based workflows to define sequences of tasks and decision points for efficient operation.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State Transitions in Agents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State transitions manage the flow of data and tasks, allowing agents to progress through different operation stages.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D469-731E-87DE-C28D-C97DBB80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B322-5C2B-0AFF-53B5-15226848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4C09-C859-B76E-6061-3B828488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6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95CF-17A2-E800-C53F-05A89CE6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Graph Basics: Nodes, Edges, Vertices with Simple Network Visual</a:t>
            </a:r>
          </a:p>
        </p:txBody>
      </p:sp>
      <p:pic>
        <p:nvPicPr>
          <p:cNvPr id="7" name="Content Placeholder 6" descr="Pins pinned on a white surface and connecting a black thread">
            <a:extLst>
              <a:ext uri="{FF2B5EF4-FFF2-40B4-BE49-F238E27FC236}">
                <a16:creationId xmlns:a16="http://schemas.microsoft.com/office/drawing/2014/main" id="{F6061B39-6238-4993-A385-4D583452CA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0136B-CFC4-4AB3-9811-313703176E2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Nodes and Vertices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Nodes or vertices represent entities or points in a graph, serving as fundamental units of data.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Edges and Connections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Edges are links or connections between nodes, representing relationships or interactions.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 b="1"/>
              <a:t>Network Visualization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/>
              <a:t>A simple network diagram visually illustrates how nodes and edges form a graph structure.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1A3FE-EB52-F3F9-09D1-6101B479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2901C-2E24-EE3C-48FC-020AFA7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C8B7B-3253-9D8E-A1AC-249BA696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0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3FCB-5997-FD5C-44AE-7100C91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Fundamental Concepts and Workflow Automation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4375260-0429-63DD-2FD6-63D5CB3E2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4AE5A-90EF-F3D9-66CB-C3E25D48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066BD-87FB-5673-7F07-7FDF1099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3786D-ECE2-FC2F-0BD7-41AB0F23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6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B209-BB12-F47D-85BB-E9C5CBC4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Relationships: Representing Connections with Linked Data Points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CBF095-0EE3-4510-BC6C-3CC7DBDF30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5141" r="2" b="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BD1204-7D24-457A-8BD6-D7D281D46A7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Graph Relationships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Relationships link nodes in a graph, forming connections that represent data associations.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Data Traversal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Linked data points allow agents to efficiently traverse and access interconnected information.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1"/>
              <a:t>Information Manipulation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/>
              <a:t>Connected data points facilitate manipulation and analysis of complex datasets in graph structures.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83CB-8A30-E068-A568-F749CBC5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684B-41B8-2DB8-974D-959CFB8E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F32E-EF75-FA6B-CADB-D27108AF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4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A719-793E-EE81-C649-CD2FA9AF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Agent Workflows: Task Execution and Workflow Automation Illustration</a:t>
            </a:r>
          </a:p>
        </p:txBody>
      </p:sp>
      <p:pic>
        <p:nvPicPr>
          <p:cNvPr id="7" name="Content Placeholder 6" descr="Thinking progress, searching for idea. Businessman in a black suite with gears (progress symbol) instead of head. From small to medium and big. Arrow pointing from one to another.">
            <a:extLst>
              <a:ext uri="{FF2B5EF4-FFF2-40B4-BE49-F238E27FC236}">
                <a16:creationId xmlns:a16="http://schemas.microsoft.com/office/drawing/2014/main" id="{30A6ED73-FAC8-4646-AA11-8AA3B42F84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902" r="6422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C2C68-F976-41D0-8A1F-121CBE5D098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Automated Task Execution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Agents automatically execute tasks by following predefined workflows to improve efficiency and accuracy.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Graph Structure Navigation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Agents navigate complex graph structures to manage dependencies and task sequences effectively.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b="1"/>
              <a:t>Workflow Optimization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/>
              <a:t>Automation optimizes complex processes by reducing manual interventions and improving throughput.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AAF79-D99E-D8DB-1B31-6B475B31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10F2F-1A13-1713-0FE3-1947E5D3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08774-FFA4-DBE8-7FA9-AADBFD15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89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1862</Words>
  <Application>Microsoft Office PowerPoint</Application>
  <PresentationFormat>Widescreen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Arial</vt:lpstr>
      <vt:lpstr>Neue Haas Grotesk Text Pro</vt:lpstr>
      <vt:lpstr>OasisVTI</vt:lpstr>
      <vt:lpstr>Introduction to LangGraph: A Modern Guide to Graph-Based Agent Workflows</vt:lpstr>
      <vt:lpstr>Presentation Agenda</vt:lpstr>
      <vt:lpstr>Introduction and Program Overview</vt:lpstr>
      <vt:lpstr>Title Slide with Modern Abstract Graph Image</vt:lpstr>
      <vt:lpstr>Purpose: Learning Graph-Based Agent Workflows and State Transitions</vt:lpstr>
      <vt:lpstr>Graph Basics: Nodes, Edges, Vertices with Simple Network Visual</vt:lpstr>
      <vt:lpstr>Fundamental Concepts and Workflow Automation</vt:lpstr>
      <vt:lpstr>Relationships: Representing Connections with Linked Data Points Image</vt:lpstr>
      <vt:lpstr>Agent Workflows: Task Execution and Workflow Automation Illustration</vt:lpstr>
      <vt:lpstr>State Transitions: Push Vs. Pull, Diagram of State Changes</vt:lpstr>
      <vt:lpstr>Data Structures and Workflow Management</vt:lpstr>
      <vt:lpstr>Graph Data Structures: Adjacency Lists, Matrices, Databases with Storage Image</vt:lpstr>
      <vt:lpstr>Workflow Management: Best Practices and Flowchart Visual</vt:lpstr>
      <vt:lpstr>Case Studies: Real-World Applications and Team Collaboration Image</vt:lpstr>
      <vt:lpstr>Learning Experience and Career Advancement</vt:lpstr>
      <vt:lpstr>Project-Based Learning: Building Workflow Projects with Coding Image</vt:lpstr>
      <vt:lpstr>Assessment: Quizzes, Evaluations, Exam or Checklist Image</vt:lpstr>
      <vt:lpstr>Community Participation: Discussions, Forums, Social Media Image</vt:lpstr>
      <vt:lpstr>Certification and Program Benefits</vt:lpstr>
      <vt:lpstr>Certification: LangGraph Credential and Certificate Image</vt:lpstr>
      <vt:lpstr>Benefits: Career Growth, Skill Development with Professional Visual</vt:lpstr>
      <vt:lpstr>Conclusion: Recap and Inspiring Network Connections Image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Sisovin Chieng</dc:creator>
  <cp:lastModifiedBy>Sisovin Chieng</cp:lastModifiedBy>
  <cp:revision>1</cp:revision>
  <dcterms:created xsi:type="dcterms:W3CDTF">2025-11-08T07:15:42Z</dcterms:created>
  <dcterms:modified xsi:type="dcterms:W3CDTF">2025-11-08T07:54:25Z</dcterms:modified>
</cp:coreProperties>
</file>